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8" r:id="rId1"/>
  </p:sldMasterIdLst>
  <p:sldIdLst>
    <p:sldId id="258" r:id="rId2"/>
    <p:sldId id="256" r:id="rId3"/>
    <p:sldId id="257" r:id="rId4"/>
    <p:sldId id="262" r:id="rId5"/>
    <p:sldId id="266" r:id="rId6"/>
    <p:sldId id="265" r:id="rId7"/>
    <p:sldId id="261" r:id="rId8"/>
    <p:sldId id="264" r:id="rId9"/>
    <p:sldId id="267" r:id="rId10"/>
    <p:sldId id="259" r:id="rId11"/>
    <p:sldId id="263" r:id="rId12"/>
    <p:sldId id="260"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09" autoAdjust="0"/>
    <p:restoredTop sz="94660"/>
  </p:normalViewPr>
  <p:slideViewPr>
    <p:cSldViewPr snapToGrid="0">
      <p:cViewPr varScale="1">
        <p:scale>
          <a:sx n="215" d="100"/>
          <a:sy n="215" d="100"/>
        </p:scale>
        <p:origin x="92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sk-SK"/>
              <a:t>Kliknutím upravte štýl predlohy nadpisu</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a:t>Kliknutím upravte štýl predlohy podnadpisu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16058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ov a po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sk-SK"/>
              <a:t>Kliknutím upravte štýl predlohy nadpisu</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48A87A34-81AB-432B-8DAE-1953F412C126}" type="datetimeFigureOut">
              <a:rPr lang="en-US" smtClean="0"/>
              <a:pPr/>
              <a:t>4/19/20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99671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onuka s popis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k-SK"/>
              <a:t>Kliknutím upravte štýl predlohy nadpisu</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a:t>Kliknite sem a upravte štýly predlohy textu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48A87A34-81AB-432B-8DAE-1953F412C126}" type="datetimeFigureOut">
              <a:rPr lang="en-US" smtClean="0"/>
              <a:pPr/>
              <a:t>4/19/20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344228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s názv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sk-SK"/>
              <a:t>Kliknutím upravte štýl predlohy nadpisu</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48A87A34-81AB-432B-8DAE-1953F412C126}" type="datetimeFigureOut">
              <a:rPr lang="en-US" smtClean="0"/>
              <a:pPr/>
              <a:t>4/19/20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73217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s názvom ponuky">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k-SK"/>
              <a:t>Kliknutím upravte štýl predlohy nadpisu</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a:t>Kliknite sem a upravte štýly predlohy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48A87A34-81AB-432B-8DAE-1953F412C126}" type="datetimeFigureOut">
              <a:rPr lang="en-US" smtClean="0"/>
              <a:pPr/>
              <a:t>4/19/20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49917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alebo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sk-SK"/>
              <a:t>Kliknutím upravte štýl predlohy nadpisu</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a:t>Kliknite sem a upravte štýly predlohy textu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48A87A34-81AB-432B-8DAE-1953F412C126}" type="datetimeFigureOut">
              <a:rPr lang="en-US" smtClean="0"/>
              <a:pPr/>
              <a:t>4/19/20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39062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Vertical Text Placeholder 2"/>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4/19/20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57569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sk-SK"/>
              <a:t>Kliknutím upravte štýl predlohy nadpisu</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4/19/20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29422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4/19/20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9068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sk-SK"/>
              <a:t>Kliknutím upravte štýl predlohy nadpisu</a:t>
            </a:r>
            <a:endParaRPr lang="en-US" dirty="0"/>
          </a:p>
        </p:txBody>
      </p:sp>
      <p:sp>
        <p:nvSpPr>
          <p:cNvPr id="3" name="Content Placeholder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4/19/20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52502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sk-SK"/>
              <a:t>Kliknutím upravte štýl predlohy nadpisu</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Date Placeholder 3"/>
          <p:cNvSpPr>
            <a:spLocks noGrp="1"/>
          </p:cNvSpPr>
          <p:nvPr>
            <p:ph type="dt" sz="half" idx="10"/>
          </p:nvPr>
        </p:nvSpPr>
        <p:spPr/>
        <p:txBody>
          <a:bodyPr/>
          <a:lstStyle/>
          <a:p>
            <a:fld id="{48A87A34-81AB-432B-8DAE-1953F412C126}" type="datetimeFigureOut">
              <a:rPr lang="en-US" smtClean="0"/>
              <a:t>4/19/20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98103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a:t>Kliknutím upravte štýl predlohy nadpisu</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4/19/20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64511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k-SK"/>
              <a:t>Kliknutím upravte štýl predlohy nadpisu</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4/19/20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452006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sk-SK"/>
              <a:t>Kliknutím upravte štýl predlohy nadpisu</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4/19/20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00628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4/19/20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5133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sk-SK"/>
              <a:t>Kliknutím upravte štýl predlohy nadpisu</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48A87A34-81AB-432B-8DAE-1953F412C126}" type="datetimeFigureOut">
              <a:rPr lang="en-US" smtClean="0"/>
              <a:pPr/>
              <a:t>4/19/20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15935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sk-SK"/>
              <a:t>Kliknutím upravte štýl predlohy nadpisu</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a:t>Kliknutím na ikonu pridáte obrázok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Date Placeholder 4"/>
          <p:cNvSpPr>
            <a:spLocks noGrp="1"/>
          </p:cNvSpPr>
          <p:nvPr>
            <p:ph type="dt" sz="half" idx="10"/>
          </p:nvPr>
        </p:nvSpPr>
        <p:spPr/>
        <p:txBody>
          <a:bodyPr/>
          <a:lstStyle/>
          <a:p>
            <a:fld id="{48A87A34-81AB-432B-8DAE-1953F412C126}" type="datetimeFigureOut">
              <a:rPr lang="en-US" smtClean="0"/>
              <a:t>4/19/20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03035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sk-SK"/>
              <a:t>Kliknutím upravte štýl predlohy nadpisu</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A87A34-81AB-432B-8DAE-1953F412C126}" type="datetimeFigureOut">
              <a:rPr lang="en-US" smtClean="0"/>
              <a:pPr/>
              <a:t>4/19/20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82260452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hyperlink" Target="https://www.rozpravky.sk/rozpravka/video/32312/fiha-tralala-semienka.htm"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msbelusa.sk/info/dokumenty/tema_od_semienka_k_zahrade.pdf" TargetMode="Externa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D61A71FC-A798-4358-A471-980C102B1C65}"/>
              </a:ext>
            </a:extLst>
          </p:cNvPr>
          <p:cNvSpPr>
            <a:spLocks noGrp="1"/>
          </p:cNvSpPr>
          <p:nvPr>
            <p:ph type="title"/>
          </p:nvPr>
        </p:nvSpPr>
        <p:spPr>
          <a:xfrm>
            <a:off x="677334" y="609600"/>
            <a:ext cx="8596668" cy="847725"/>
          </a:xfrm>
        </p:spPr>
        <p:txBody>
          <a:bodyPr/>
          <a:lstStyle/>
          <a:p>
            <a:r>
              <a:rPr lang="sk-SK" dirty="0"/>
              <a:t>Milí rodičia, deti, chýbate nám...</a:t>
            </a:r>
          </a:p>
        </p:txBody>
      </p:sp>
      <p:sp>
        <p:nvSpPr>
          <p:cNvPr id="7" name="Zástupný objekt pre obsah 6">
            <a:extLst>
              <a:ext uri="{FF2B5EF4-FFF2-40B4-BE49-F238E27FC236}">
                <a16:creationId xmlns:a16="http://schemas.microsoft.com/office/drawing/2014/main" id="{8473AE4F-26C5-4E0D-86DB-8B96A74E7E03}"/>
              </a:ext>
            </a:extLst>
          </p:cNvPr>
          <p:cNvSpPr>
            <a:spLocks noGrp="1"/>
          </p:cNvSpPr>
          <p:nvPr>
            <p:ph idx="1"/>
          </p:nvPr>
        </p:nvSpPr>
        <p:spPr>
          <a:xfrm>
            <a:off x="677334" y="1738313"/>
            <a:ext cx="8907536" cy="4303050"/>
          </a:xfrm>
        </p:spPr>
        <p:txBody>
          <a:bodyPr>
            <a:normAutofit/>
          </a:bodyPr>
          <a:lstStyle/>
          <a:p>
            <a:pPr algn="just"/>
            <a:r>
              <a:rPr lang="sk-SK" sz="1900" dirty="0"/>
              <a:t>Veríme, že sa Vám doterajšie aktivity páčili a niečo nové ste sa dozvedeli.</a:t>
            </a:r>
            <a:endParaRPr lang="sk-SK" sz="1900" dirty="0">
              <a:sym typeface="Wingdings" panose="05000000000000000000" pitchFamily="2" charset="2"/>
            </a:endParaRPr>
          </a:p>
          <a:p>
            <a:pPr marL="0" indent="0" algn="just">
              <a:buNone/>
            </a:pPr>
            <a:endParaRPr lang="sk-SK" sz="1900" dirty="0">
              <a:sym typeface="Wingdings" panose="05000000000000000000" pitchFamily="2" charset="2"/>
            </a:endParaRPr>
          </a:p>
          <a:p>
            <a:pPr algn="just"/>
            <a:r>
              <a:rPr lang="sk-SK" sz="1900" dirty="0">
                <a:sym typeface="Wingdings" panose="05000000000000000000" pitchFamily="2" charset="2"/>
              </a:rPr>
              <a:t>Či už si Vaše výtvory odkladáte, alebo máte doma svoju nástenku, </a:t>
            </a:r>
            <a:br>
              <a:rPr lang="sk-SK" sz="1900" dirty="0">
                <a:sym typeface="Wingdings" panose="05000000000000000000" pitchFamily="2" charset="2"/>
              </a:rPr>
            </a:br>
            <a:r>
              <a:rPr lang="sk-SK" sz="1900" dirty="0">
                <a:sym typeface="Wingdings" panose="05000000000000000000" pitchFamily="2" charset="2"/>
              </a:rPr>
              <a:t>radi Vaše práce uvidíme, keď sa konečne budeme môcť stretnúť.</a:t>
            </a:r>
          </a:p>
          <a:p>
            <a:pPr marL="0" indent="0" algn="just">
              <a:buNone/>
            </a:pPr>
            <a:endParaRPr lang="sk-SK" sz="1900" dirty="0"/>
          </a:p>
          <a:p>
            <a:pPr algn="just"/>
            <a:r>
              <a:rPr lang="sk-SK" sz="1900" dirty="0"/>
              <a:t>Aj dnes pre Vás máme pripravený ďalší zaujímavý balík aktivít na novú tému, čo myslíte, čo to bude tentokrát? Napovie Vám zelená farba, ktorú sme použili po okrajoch. </a:t>
            </a:r>
          </a:p>
          <a:p>
            <a:pPr algn="just"/>
            <a:endParaRPr lang="sk-SK" dirty="0"/>
          </a:p>
          <a:p>
            <a:pPr marL="0" indent="0" algn="just">
              <a:buNone/>
            </a:pPr>
            <a:r>
              <a:rPr lang="sk-SK" sz="2800" b="1" dirty="0"/>
              <a:t>N  A  Š  A     Ď  A  L  Š  I  A     T  É  M  A     J  E . . .</a:t>
            </a:r>
            <a:endParaRPr lang="sk-SK" sz="2800" dirty="0"/>
          </a:p>
        </p:txBody>
      </p:sp>
      <p:pic>
        <p:nvPicPr>
          <p:cNvPr id="8" name="Obrázok 7">
            <a:extLst>
              <a:ext uri="{FF2B5EF4-FFF2-40B4-BE49-F238E27FC236}">
                <a16:creationId xmlns:a16="http://schemas.microsoft.com/office/drawing/2014/main" id="{A5BDC4E4-0D92-45FF-A0F3-5AF09797C88A}"/>
              </a:ext>
            </a:extLst>
          </p:cNvPr>
          <p:cNvPicPr>
            <a:picLocks noChangeAspect="1"/>
          </p:cNvPicPr>
          <p:nvPr/>
        </p:nvPicPr>
        <p:blipFill rotWithShape="1">
          <a:blip r:embed="rId2"/>
          <a:srcRect l="11393" t="6088" r="10780" b="8116"/>
          <a:stretch/>
        </p:blipFill>
        <p:spPr>
          <a:xfrm>
            <a:off x="10334624" y="328612"/>
            <a:ext cx="1409701" cy="1409700"/>
          </a:xfrm>
          <a:prstGeom prst="flowChartConnector">
            <a:avLst/>
          </a:prstGeom>
        </p:spPr>
      </p:pic>
    </p:spTree>
    <p:extLst>
      <p:ext uri="{BB962C8B-B14F-4D97-AF65-F5344CB8AC3E}">
        <p14:creationId xmlns:p14="http://schemas.microsoft.com/office/powerpoint/2010/main" val="3003678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ideoplaybackEYC6DVDZ">
            <a:hlinkClick r:id="" action="ppaction://media"/>
            <a:extLst>
              <a:ext uri="{FF2B5EF4-FFF2-40B4-BE49-F238E27FC236}">
                <a16:creationId xmlns:a16="http://schemas.microsoft.com/office/drawing/2014/main" id="{814BDC01-1DC8-4204-BC24-CFA449979659}"/>
              </a:ext>
            </a:extLst>
          </p:cNvPr>
          <p:cNvPicPr>
            <a:picLocks noGrp="1" noChangeAspect="1"/>
          </p:cNvPicPr>
          <p:nvPr>
            <p:ph type="pic" idx="4294967295"/>
            <a:videoFile r:link="rId2"/>
            <p:extLst>
              <p:ext uri="{DAA4B4D4-6D71-4841-9C94-3DE7FCFB9230}">
                <p14:media xmlns:p14="http://schemas.microsoft.com/office/powerpoint/2010/main" r:embed="rId1"/>
              </p:ext>
            </p:extLst>
          </p:nvPr>
        </p:nvPicPr>
        <p:blipFill>
          <a:blip r:embed="rId4"/>
          <a:srcRect t="10242" b="10242"/>
          <a:stretch>
            <a:fillRect/>
          </a:stretch>
        </p:blipFill>
        <p:spPr>
          <a:xfrm>
            <a:off x="0" y="0"/>
            <a:ext cx="12195108" cy="6858000"/>
          </a:xfrm>
        </p:spPr>
      </p:pic>
      <p:sp>
        <p:nvSpPr>
          <p:cNvPr id="12" name="Zástupný objekt pre text 9">
            <a:extLst>
              <a:ext uri="{FF2B5EF4-FFF2-40B4-BE49-F238E27FC236}">
                <a16:creationId xmlns:a16="http://schemas.microsoft.com/office/drawing/2014/main" id="{92F157FD-29DB-4AC4-87E1-9E15BF0A11E0}"/>
              </a:ext>
            </a:extLst>
          </p:cNvPr>
          <p:cNvSpPr txBox="1">
            <a:spLocks/>
          </p:cNvSpPr>
          <p:nvPr/>
        </p:nvSpPr>
        <p:spPr>
          <a:xfrm>
            <a:off x="2039679" y="6501709"/>
            <a:ext cx="8112642" cy="356291"/>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sk-SK" sz="1200" dirty="0">
                <a:ln w="0"/>
                <a:solidFill>
                  <a:schemeClr val="tx1"/>
                </a:solidFill>
                <a:effectLst>
                  <a:outerShdw blurRad="38100" dist="25400" dir="5400000" algn="ctr" rotWithShape="0">
                    <a:srgbClr val="6E747A">
                      <a:alpha val="43000"/>
                    </a:srgbClr>
                  </a:outerShdw>
                </a:effectLst>
              </a:rPr>
              <a:t>Ak sa video nespustilo, kliknite sem: </a:t>
            </a:r>
            <a:r>
              <a:rPr lang="sk-SK" sz="1200" dirty="0">
                <a:solidFill>
                  <a:schemeClr val="tx1"/>
                </a:solidFill>
                <a:hlinkClick r:id="rId5"/>
              </a:rPr>
              <a:t>https://www.rozpravky.sk/rozpravka/video/32312/fiha-tralala-semienka.htm</a:t>
            </a:r>
            <a:endParaRPr lang="sk-SK" sz="1200" dirty="0">
              <a:solidFill>
                <a:schemeClr val="tx1"/>
              </a:solidFill>
            </a:endParaRPr>
          </a:p>
        </p:txBody>
      </p:sp>
    </p:spTree>
    <p:extLst>
      <p:ext uri="{BB962C8B-B14F-4D97-AF65-F5344CB8AC3E}">
        <p14:creationId xmlns:p14="http://schemas.microsoft.com/office/powerpoint/2010/main" val="24954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3" name="Rectangle 22">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8301227"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Zástupný objekt pre obsah 4">
            <a:extLst>
              <a:ext uri="{FF2B5EF4-FFF2-40B4-BE49-F238E27FC236}">
                <a16:creationId xmlns:a16="http://schemas.microsoft.com/office/drawing/2014/main" id="{9D582DC4-C326-476A-B02E-8367AECAA148}"/>
              </a:ext>
            </a:extLst>
          </p:cNvPr>
          <p:cNvPicPr>
            <a:picLocks noGrp="1" noChangeAspect="1"/>
          </p:cNvPicPr>
          <p:nvPr>
            <p:ph idx="4294967295"/>
          </p:nvPr>
        </p:nvPicPr>
        <p:blipFill>
          <a:blip r:embed="rId2"/>
          <a:stretch>
            <a:fillRect/>
          </a:stretch>
        </p:blipFill>
        <p:spPr>
          <a:xfrm>
            <a:off x="2440762" y="480060"/>
            <a:ext cx="4373726" cy="5910442"/>
          </a:xfrm>
          <a:prstGeom prst="rect">
            <a:avLst/>
          </a:prstGeom>
        </p:spPr>
      </p:pic>
      <p:sp>
        <p:nvSpPr>
          <p:cNvPr id="22" name="Obdĺžnik 21">
            <a:extLst>
              <a:ext uri="{FF2B5EF4-FFF2-40B4-BE49-F238E27FC236}">
                <a16:creationId xmlns:a16="http://schemas.microsoft.com/office/drawing/2014/main" id="{46BC7862-29A0-4145-8533-4B2612AE285A}"/>
              </a:ext>
            </a:extLst>
          </p:cNvPr>
          <p:cNvSpPr/>
          <p:nvPr/>
        </p:nvSpPr>
        <p:spPr>
          <a:xfrm>
            <a:off x="8818508" y="1173821"/>
            <a:ext cx="3333538" cy="4832092"/>
          </a:xfrm>
          <a:prstGeom prst="rect">
            <a:avLst/>
          </a:prstGeom>
          <a:noFill/>
        </p:spPr>
        <p:txBody>
          <a:bodyPr wrap="square" lIns="91440" tIns="45720" rIns="91440" bIns="45720">
            <a:spAutoFit/>
          </a:bodyPr>
          <a:lstStyle/>
          <a:p>
            <a:pPr algn="ctr"/>
            <a:r>
              <a:rPr lang="sk-SK" sz="4400" b="0" cap="none" spc="0" dirty="0">
                <a:ln w="0"/>
                <a:solidFill>
                  <a:schemeClr val="bg1"/>
                </a:solidFill>
                <a:effectLst>
                  <a:outerShdw blurRad="38100" dist="25400" dir="5400000" algn="ctr" rotWithShape="0">
                    <a:srgbClr val="6E747A">
                      <a:alpha val="43000"/>
                    </a:srgbClr>
                  </a:outerShdw>
                </a:effectLst>
              </a:rPr>
              <a:t>PRACOVNÝ </a:t>
            </a:r>
          </a:p>
          <a:p>
            <a:pPr algn="ctr"/>
            <a:endParaRPr lang="sk-SK" sz="4400" dirty="0">
              <a:ln w="0"/>
              <a:solidFill>
                <a:schemeClr val="bg1"/>
              </a:solidFill>
              <a:effectLst>
                <a:outerShdw blurRad="38100" dist="25400" dir="5400000" algn="ctr" rotWithShape="0">
                  <a:srgbClr val="6E747A">
                    <a:alpha val="43000"/>
                  </a:srgbClr>
                </a:outerShdw>
              </a:effectLst>
            </a:endParaRPr>
          </a:p>
          <a:p>
            <a:pPr algn="ctr"/>
            <a:r>
              <a:rPr lang="sk-SK" sz="4400" b="0" cap="none" spc="0" dirty="0">
                <a:ln w="0"/>
                <a:solidFill>
                  <a:schemeClr val="bg1"/>
                </a:solidFill>
                <a:effectLst>
                  <a:outerShdw blurRad="38100" dist="25400" dir="5400000" algn="ctr" rotWithShape="0">
                    <a:srgbClr val="6E747A">
                      <a:alpha val="43000"/>
                    </a:srgbClr>
                  </a:outerShdw>
                </a:effectLst>
              </a:rPr>
              <a:t>LIST </a:t>
            </a:r>
          </a:p>
          <a:p>
            <a:pPr algn="ctr"/>
            <a:endParaRPr lang="sk-SK" sz="4400" dirty="0">
              <a:ln w="0"/>
              <a:solidFill>
                <a:schemeClr val="bg1"/>
              </a:solidFill>
              <a:effectLst>
                <a:outerShdw blurRad="38100" dist="25400" dir="5400000" algn="ctr" rotWithShape="0">
                  <a:srgbClr val="6E747A">
                    <a:alpha val="43000"/>
                  </a:srgbClr>
                </a:outerShdw>
              </a:effectLst>
            </a:endParaRPr>
          </a:p>
          <a:p>
            <a:pPr algn="ctr"/>
            <a:r>
              <a:rPr lang="sk-SK" sz="4400" b="0" cap="none" spc="0" dirty="0">
                <a:ln w="0"/>
                <a:solidFill>
                  <a:schemeClr val="bg1"/>
                </a:solidFill>
                <a:effectLst>
                  <a:outerShdw blurRad="38100" dist="25400" dir="5400000" algn="ctr" rotWithShape="0">
                    <a:srgbClr val="6E747A">
                      <a:alpha val="43000"/>
                    </a:srgbClr>
                  </a:outerShdw>
                </a:effectLst>
              </a:rPr>
              <a:t>NA</a:t>
            </a:r>
          </a:p>
          <a:p>
            <a:pPr algn="ctr"/>
            <a:endParaRPr lang="sk-SK" sz="4400" b="0" cap="none" spc="0" dirty="0">
              <a:ln w="0"/>
              <a:solidFill>
                <a:schemeClr val="bg1"/>
              </a:solidFill>
              <a:effectLst>
                <a:outerShdw blurRad="38100" dist="25400" dir="5400000" algn="ctr" rotWithShape="0">
                  <a:srgbClr val="6E747A">
                    <a:alpha val="43000"/>
                  </a:srgbClr>
                </a:outerShdw>
              </a:effectLst>
            </a:endParaRPr>
          </a:p>
          <a:p>
            <a:pPr algn="ctr"/>
            <a:r>
              <a:rPr lang="sk-SK" sz="4400" b="0" cap="none" spc="0" dirty="0">
                <a:ln w="0"/>
                <a:solidFill>
                  <a:schemeClr val="bg1"/>
                </a:solidFill>
                <a:effectLst>
                  <a:outerShdw blurRad="38100" dist="25400" dir="5400000" algn="ctr" rotWithShape="0">
                    <a:srgbClr val="6E747A">
                      <a:alpha val="43000"/>
                    </a:srgbClr>
                  </a:outerShdw>
                </a:effectLst>
              </a:rPr>
              <a:t> VYFARBENIE</a:t>
            </a:r>
          </a:p>
        </p:txBody>
      </p:sp>
      <p:sp>
        <p:nvSpPr>
          <p:cNvPr id="6" name="Obdĺžnik 5">
            <a:extLst>
              <a:ext uri="{FF2B5EF4-FFF2-40B4-BE49-F238E27FC236}">
                <a16:creationId xmlns:a16="http://schemas.microsoft.com/office/drawing/2014/main" id="{C11F023F-4F79-42D2-A9BE-BD8C12CE72FF}"/>
              </a:ext>
            </a:extLst>
          </p:cNvPr>
          <p:cNvSpPr/>
          <p:nvPr/>
        </p:nvSpPr>
        <p:spPr>
          <a:xfrm>
            <a:off x="536029" y="599120"/>
            <a:ext cx="879536" cy="5651291"/>
          </a:xfrm>
          <a:prstGeom prst="rect">
            <a:avLst/>
          </a:prstGeom>
          <a:noFill/>
        </p:spPr>
        <p:txBody>
          <a:bodyPr vert="wordArtVert" wrap="none" lIns="91440" tIns="45720" rIns="91440" bIns="45720">
            <a:spAutoFit/>
          </a:bodyPr>
          <a:lstStyle/>
          <a:p>
            <a:pPr algn="ctr"/>
            <a:r>
              <a:rPr lang="sk-SK" sz="4000" b="1" cap="none" spc="0" dirty="0">
                <a:ln w="6600">
                  <a:solidFill>
                    <a:schemeClr val="accent2"/>
                  </a:solidFill>
                  <a:prstDash val="solid"/>
                </a:ln>
                <a:solidFill>
                  <a:srgbClr val="FFFFFF"/>
                </a:solidFill>
                <a:effectLst>
                  <a:outerShdw dist="38100" dir="2700000" algn="tl" rotWithShape="0">
                    <a:schemeClr val="accent2"/>
                  </a:outerShdw>
                </a:effectLst>
              </a:rPr>
              <a:t>ZÁHRADNÉ</a:t>
            </a:r>
          </a:p>
        </p:txBody>
      </p:sp>
      <p:sp>
        <p:nvSpPr>
          <p:cNvPr id="24" name="Obdĺžnik 23">
            <a:extLst>
              <a:ext uri="{FF2B5EF4-FFF2-40B4-BE49-F238E27FC236}">
                <a16:creationId xmlns:a16="http://schemas.microsoft.com/office/drawing/2014/main" id="{62E5E387-380D-40EE-A172-D41E40A91B39}"/>
              </a:ext>
            </a:extLst>
          </p:cNvPr>
          <p:cNvSpPr/>
          <p:nvPr/>
        </p:nvSpPr>
        <p:spPr>
          <a:xfrm>
            <a:off x="7785660" y="946556"/>
            <a:ext cx="879536" cy="4956421"/>
          </a:xfrm>
          <a:prstGeom prst="rect">
            <a:avLst/>
          </a:prstGeom>
          <a:noFill/>
        </p:spPr>
        <p:txBody>
          <a:bodyPr vert="wordArtVert" wrap="none" lIns="91440" tIns="45720" rIns="91440" bIns="45720">
            <a:spAutoFit/>
          </a:bodyPr>
          <a:lstStyle/>
          <a:p>
            <a:pPr algn="ctr"/>
            <a:r>
              <a:rPr lang="sk-SK" sz="4000" b="1" cap="none" spc="0" dirty="0">
                <a:ln w="6600">
                  <a:solidFill>
                    <a:schemeClr val="accent2"/>
                  </a:solidFill>
                  <a:prstDash val="solid"/>
                </a:ln>
                <a:solidFill>
                  <a:srgbClr val="FFFFFF"/>
                </a:solidFill>
                <a:effectLst>
                  <a:outerShdw dist="38100" dir="2700000" algn="tl" rotWithShape="0">
                    <a:schemeClr val="accent2"/>
                  </a:outerShdw>
                </a:effectLst>
              </a:rPr>
              <a:t>NÁRADIE</a:t>
            </a:r>
          </a:p>
        </p:txBody>
      </p:sp>
    </p:spTree>
    <p:extLst>
      <p:ext uri="{BB962C8B-B14F-4D97-AF65-F5344CB8AC3E}">
        <p14:creationId xmlns:p14="http://schemas.microsoft.com/office/powerpoint/2010/main" val="605001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952F5C-55EE-44B0-9EDB-D66D2EB009C1}"/>
              </a:ext>
            </a:extLst>
          </p:cNvPr>
          <p:cNvSpPr>
            <a:spLocks noGrp="1"/>
          </p:cNvSpPr>
          <p:nvPr>
            <p:ph type="title"/>
          </p:nvPr>
        </p:nvSpPr>
        <p:spPr>
          <a:xfrm>
            <a:off x="677334" y="609600"/>
            <a:ext cx="8596668" cy="827314"/>
          </a:xfrm>
        </p:spPr>
        <p:txBody>
          <a:bodyPr/>
          <a:lstStyle/>
          <a:p>
            <a:r>
              <a:rPr lang="sk-SK" dirty="0"/>
              <a:t>Vedeli ste, že (pre rodičov)</a:t>
            </a:r>
          </a:p>
        </p:txBody>
      </p:sp>
      <p:sp>
        <p:nvSpPr>
          <p:cNvPr id="3" name="Zástupný objekt pre obsah 2">
            <a:extLst>
              <a:ext uri="{FF2B5EF4-FFF2-40B4-BE49-F238E27FC236}">
                <a16:creationId xmlns:a16="http://schemas.microsoft.com/office/drawing/2014/main" id="{AD7501E2-D2FB-4671-B084-511B9FA242DB}"/>
              </a:ext>
            </a:extLst>
          </p:cNvPr>
          <p:cNvSpPr>
            <a:spLocks noGrp="1"/>
          </p:cNvSpPr>
          <p:nvPr>
            <p:ph idx="1"/>
          </p:nvPr>
        </p:nvSpPr>
        <p:spPr>
          <a:xfrm>
            <a:off x="677334" y="1551214"/>
            <a:ext cx="8596668" cy="4697186"/>
          </a:xfrm>
        </p:spPr>
        <p:txBody>
          <a:bodyPr>
            <a:normAutofit/>
          </a:bodyPr>
          <a:lstStyle/>
          <a:p>
            <a:pPr algn="just"/>
            <a:r>
              <a:rPr lang="sk-SK" dirty="0"/>
              <a:t>Deti si na základe pozorovania práce dospelých a praktických skúseností uvedomujú význam starostlivosti o rastliny, ktoré sú súčasťou živej prírody, súčasne si utvárajú základné poznatky o potrebe ochrany prírody.</a:t>
            </a:r>
          </a:p>
          <a:p>
            <a:pPr marL="0" indent="0" algn="just">
              <a:buNone/>
            </a:pPr>
            <a:endParaRPr lang="sk-SK" sz="400" dirty="0"/>
          </a:p>
          <a:p>
            <a:pPr algn="just"/>
            <a:r>
              <a:rPr lang="sk-SK" dirty="0"/>
              <a:t>Postupným zapájaním detí do najjednoduchších pracovných činností sa správne a bezpečne naučia manipulovať s detským záhradným náradím pri polievaní rastlín, kyprení pôdy, príprave na sejbu, pomoc pri sejbe </a:t>
            </a:r>
            <a:br>
              <a:rPr lang="sk-SK" dirty="0"/>
            </a:br>
            <a:r>
              <a:rPr lang="sk-SK" dirty="0"/>
              <a:t>a sadení. </a:t>
            </a:r>
          </a:p>
          <a:p>
            <a:pPr marL="0" indent="0" algn="just">
              <a:buNone/>
            </a:pPr>
            <a:endParaRPr lang="sk-SK" sz="400" dirty="0"/>
          </a:p>
          <a:p>
            <a:pPr algn="just"/>
            <a:r>
              <a:rPr lang="sk-SK" dirty="0"/>
              <a:t>Úroveň jemnej motoriky, ktorá sa zdokonaľuje v pracovných činnostiach pozitívne ovplyvňuje úroveň reči, či úroveň výtvarných schopností. </a:t>
            </a:r>
          </a:p>
          <a:p>
            <a:pPr marL="0" indent="0" algn="just">
              <a:buNone/>
            </a:pPr>
            <a:endParaRPr lang="sk-SK" sz="400" dirty="0"/>
          </a:p>
          <a:p>
            <a:pPr algn="just"/>
            <a:r>
              <a:rPr lang="sk-SK" dirty="0"/>
              <a:t>Je v záujme nás všetkých, aby si deti utvárali pozitívny vzťah k prírode </a:t>
            </a:r>
            <a:br>
              <a:rPr lang="sk-SK" dirty="0"/>
            </a:br>
            <a:r>
              <a:rPr lang="sk-SK" dirty="0"/>
              <a:t>a správali sa k nej ohľaduplne. Príroda sa nám za to odvďačí chutnými plodmi ovocia, či zeleniny, či úžitkových plodín alebo prírodných liečiv. </a:t>
            </a:r>
          </a:p>
          <a:p>
            <a:pPr algn="just"/>
            <a:endParaRPr lang="sk-SK" dirty="0"/>
          </a:p>
        </p:txBody>
      </p:sp>
    </p:spTree>
    <p:extLst>
      <p:ext uri="{BB962C8B-B14F-4D97-AF65-F5344CB8AC3E}">
        <p14:creationId xmlns:p14="http://schemas.microsoft.com/office/powerpoint/2010/main" val="44514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obsah 2">
            <a:extLst>
              <a:ext uri="{FF2B5EF4-FFF2-40B4-BE49-F238E27FC236}">
                <a16:creationId xmlns:a16="http://schemas.microsoft.com/office/drawing/2014/main" id="{C405E848-DEE3-4C81-9400-51536515B0A0}"/>
              </a:ext>
            </a:extLst>
          </p:cNvPr>
          <p:cNvSpPr>
            <a:spLocks noGrp="1"/>
          </p:cNvSpPr>
          <p:nvPr>
            <p:ph idx="1"/>
          </p:nvPr>
        </p:nvSpPr>
        <p:spPr>
          <a:xfrm>
            <a:off x="528477" y="622059"/>
            <a:ext cx="8596668" cy="2317843"/>
          </a:xfrm>
        </p:spPr>
        <p:txBody>
          <a:bodyPr>
            <a:normAutofit/>
          </a:bodyPr>
          <a:lstStyle/>
          <a:p>
            <a:pPr marL="0" indent="0" algn="ctr">
              <a:buNone/>
            </a:pPr>
            <a:r>
              <a:rPr lang="sk-SK" sz="2800" dirty="0">
                <a:effectLst>
                  <a:outerShdw blurRad="38100" dist="38100" dir="2700000" algn="tl">
                    <a:srgbClr val="000000">
                      <a:alpha val="43137"/>
                    </a:srgbClr>
                  </a:outerShdw>
                </a:effectLst>
              </a:rPr>
              <a:t>Prajeme Vám veľa tvorivých chvíľ </a:t>
            </a:r>
            <a:br>
              <a:rPr lang="sk-SK" sz="2800" dirty="0">
                <a:effectLst>
                  <a:outerShdw blurRad="38100" dist="38100" dir="2700000" algn="tl">
                    <a:srgbClr val="000000">
                      <a:alpha val="43137"/>
                    </a:srgbClr>
                  </a:outerShdw>
                </a:effectLst>
              </a:rPr>
            </a:br>
            <a:r>
              <a:rPr lang="sk-SK" sz="2800" dirty="0">
                <a:effectLst>
                  <a:outerShdw blurRad="38100" dist="38100" dir="2700000" algn="tl">
                    <a:srgbClr val="000000">
                      <a:alpha val="43137"/>
                    </a:srgbClr>
                  </a:outerShdw>
                </a:effectLst>
              </a:rPr>
              <a:t>a trpezlivosti pri aktivitách s deťmi.</a:t>
            </a:r>
          </a:p>
          <a:p>
            <a:pPr marL="0" indent="0" algn="ctr">
              <a:buNone/>
            </a:pPr>
            <a:endParaRPr lang="sk-SK" sz="2800" dirty="0">
              <a:effectLst>
                <a:outerShdw blurRad="38100" dist="38100" dir="2700000" algn="tl">
                  <a:srgbClr val="000000">
                    <a:alpha val="43137"/>
                  </a:srgbClr>
                </a:outerShdw>
              </a:effectLst>
            </a:endParaRPr>
          </a:p>
          <a:p>
            <a:pPr marL="0" indent="0" algn="ctr">
              <a:buNone/>
            </a:pPr>
            <a:r>
              <a:rPr lang="sk-SK" sz="2800" dirty="0">
                <a:effectLst>
                  <a:outerShdw blurRad="38100" dist="38100" dir="2700000" algn="tl">
                    <a:srgbClr val="000000">
                      <a:alpha val="43137"/>
                    </a:srgbClr>
                  </a:outerShdw>
                </a:effectLst>
              </a:rPr>
              <a:t>Na ďalšiu tému sa môžete tešiť opäť o týždeň. </a:t>
            </a:r>
            <a:r>
              <a:rPr lang="sk-SK" sz="2800" dirty="0">
                <a:effectLst>
                  <a:outerShdw blurRad="38100" dist="38100" dir="2700000" algn="tl">
                    <a:srgbClr val="000000">
                      <a:alpha val="43137"/>
                    </a:srgbClr>
                  </a:outerShdw>
                </a:effectLst>
                <a:sym typeface="Wingdings" panose="05000000000000000000" pitchFamily="2" charset="2"/>
              </a:rPr>
              <a:t></a:t>
            </a:r>
            <a:endParaRPr lang="sk-SK" sz="2800" dirty="0">
              <a:effectLst>
                <a:outerShdw blurRad="38100" dist="38100" dir="2700000" algn="tl">
                  <a:srgbClr val="000000">
                    <a:alpha val="43137"/>
                  </a:srgbClr>
                </a:outerShdw>
              </a:effectLst>
            </a:endParaRPr>
          </a:p>
        </p:txBody>
      </p:sp>
      <p:pic>
        <p:nvPicPr>
          <p:cNvPr id="6" name="Obrázok 5">
            <a:extLst>
              <a:ext uri="{FF2B5EF4-FFF2-40B4-BE49-F238E27FC236}">
                <a16:creationId xmlns:a16="http://schemas.microsoft.com/office/drawing/2014/main" id="{E4927F0C-EE5A-4200-8F8B-BB02CD52F73D}"/>
              </a:ext>
            </a:extLst>
          </p:cNvPr>
          <p:cNvPicPr>
            <a:picLocks noChangeAspect="1"/>
          </p:cNvPicPr>
          <p:nvPr/>
        </p:nvPicPr>
        <p:blipFill>
          <a:blip r:embed="rId2"/>
          <a:stretch>
            <a:fillRect/>
          </a:stretch>
        </p:blipFill>
        <p:spPr>
          <a:xfrm>
            <a:off x="1282996" y="3400751"/>
            <a:ext cx="5840818" cy="3457249"/>
          </a:xfrm>
          <a:prstGeom prst="rect">
            <a:avLst/>
          </a:prstGeom>
        </p:spPr>
      </p:pic>
    </p:spTree>
    <p:extLst>
      <p:ext uri="{BB962C8B-B14F-4D97-AF65-F5344CB8AC3E}">
        <p14:creationId xmlns:p14="http://schemas.microsoft.com/office/powerpoint/2010/main" val="3122395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7">
            <a:extLst>
              <a:ext uri="{FF2B5EF4-FFF2-40B4-BE49-F238E27FC236}">
                <a16:creationId xmlns:a16="http://schemas.microsoft.com/office/drawing/2014/main" id="{0ADFFC45-3DC9-4433-926F-043E879D9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9">
            <a:extLst>
              <a:ext uri="{FF2B5EF4-FFF2-40B4-BE49-F238E27FC236}">
                <a16:creationId xmlns:a16="http://schemas.microsoft.com/office/drawing/2014/main" id="{B5F26A87-0610-435F-AA13-BD658385C9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67230" y="-8468"/>
            <a:ext cx="4763558" cy="6866467"/>
            <a:chOff x="67175" y="-8467"/>
            <a:chExt cx="4763558" cy="6866467"/>
          </a:xfrm>
        </p:grpSpPr>
        <p:cxnSp>
          <p:nvCxnSpPr>
            <p:cNvPr id="11" name="Straight Connector 10">
              <a:extLst>
                <a:ext uri="{FF2B5EF4-FFF2-40B4-BE49-F238E27FC236}">
                  <a16:creationId xmlns:a16="http://schemas.microsoft.com/office/drawing/2014/main" id="{E6321436-5AAD-4FB6-BB0D-316D4540E82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448300"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65" name="Straight Connector 11">
              <a:extLst>
                <a:ext uri="{FF2B5EF4-FFF2-40B4-BE49-F238E27FC236}">
                  <a16:creationId xmlns:a16="http://schemas.microsoft.com/office/drawing/2014/main" id="{94B0BD33-3D46-4F43-947A-825DFEF6106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7175"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92E26C27-E1F5-47DC-9F83-469D196C55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58764"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Rectangle 25">
              <a:extLst>
                <a:ext uri="{FF2B5EF4-FFF2-40B4-BE49-F238E27FC236}">
                  <a16:creationId xmlns:a16="http://schemas.microsoft.com/office/drawing/2014/main" id="{95F944E7-2B4E-4AE2-B4DB-846FF8AE0B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0730"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FF14952D-390F-46CC-B302-73DDD9C41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9621"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Rectangle 27">
              <a:extLst>
                <a:ext uri="{FF2B5EF4-FFF2-40B4-BE49-F238E27FC236}">
                  <a16:creationId xmlns:a16="http://schemas.microsoft.com/office/drawing/2014/main" id="{867CDE55-B22A-40D0-882A-9452919EE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11788"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8C409231-C942-4808-B529-DAC32A7DB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48954"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Nadpis 1">
            <a:extLst>
              <a:ext uri="{FF2B5EF4-FFF2-40B4-BE49-F238E27FC236}">
                <a16:creationId xmlns:a16="http://schemas.microsoft.com/office/drawing/2014/main" id="{324C047C-592E-4274-882B-754785733A5B}"/>
              </a:ext>
            </a:extLst>
          </p:cNvPr>
          <p:cNvSpPr>
            <a:spLocks noGrp="1"/>
          </p:cNvSpPr>
          <p:nvPr>
            <p:ph type="ctrTitle"/>
          </p:nvPr>
        </p:nvSpPr>
        <p:spPr>
          <a:xfrm>
            <a:off x="677335" y="1282701"/>
            <a:ext cx="5096060" cy="4307148"/>
          </a:xfrm>
        </p:spPr>
        <p:txBody>
          <a:bodyPr anchor="ctr">
            <a:normAutofit/>
          </a:bodyPr>
          <a:lstStyle/>
          <a:p>
            <a:r>
              <a:rPr lang="sk-SK" dirty="0"/>
              <a:t>JAR V ZÁHRADE</a:t>
            </a:r>
          </a:p>
        </p:txBody>
      </p:sp>
      <p:sp>
        <p:nvSpPr>
          <p:cNvPr id="68" name="Freeform: Shape 18">
            <a:extLst>
              <a:ext uri="{FF2B5EF4-FFF2-40B4-BE49-F238E27FC236}">
                <a16:creationId xmlns:a16="http://schemas.microsoft.com/office/drawing/2014/main" id="{69370F01-B8C9-4CE4-824C-92B2792E6E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497" y="-8468"/>
            <a:ext cx="5074930" cy="6866468"/>
          </a:xfrm>
          <a:custGeom>
            <a:avLst/>
            <a:gdLst>
              <a:gd name="connsiteX0" fmla="*/ 0 w 5074930"/>
              <a:gd name="connsiteY0" fmla="*/ 0 h 6858000"/>
              <a:gd name="connsiteX1" fmla="*/ 1249825 w 5074930"/>
              <a:gd name="connsiteY1" fmla="*/ 0 h 6858000"/>
              <a:gd name="connsiteX2" fmla="*/ 1249825 w 5074930"/>
              <a:gd name="connsiteY2" fmla="*/ 8457 h 6858000"/>
              <a:gd name="connsiteX3" fmla="*/ 5074930 w 5074930"/>
              <a:gd name="connsiteY3" fmla="*/ 8457 h 6858000"/>
              <a:gd name="connsiteX4" fmla="*/ 5074930 w 5074930"/>
              <a:gd name="connsiteY4" fmla="*/ 6858000 h 6858000"/>
              <a:gd name="connsiteX5" fmla="*/ 1249825 w 5074930"/>
              <a:gd name="connsiteY5" fmla="*/ 6858000 h 6858000"/>
              <a:gd name="connsiteX6" fmla="*/ 1109383 w 507493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74930" h="6858000">
                <a:moveTo>
                  <a:pt x="0" y="0"/>
                </a:moveTo>
                <a:lnTo>
                  <a:pt x="1249825" y="0"/>
                </a:lnTo>
                <a:lnTo>
                  <a:pt x="1249825" y="8457"/>
                </a:lnTo>
                <a:lnTo>
                  <a:pt x="5074930" y="8457"/>
                </a:lnTo>
                <a:lnTo>
                  <a:pt x="5074930" y="6858000"/>
                </a:lnTo>
                <a:lnTo>
                  <a:pt x="1249825" y="6858000"/>
                </a:lnTo>
                <a:lnTo>
                  <a:pt x="1109383"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Podnadpis 2">
            <a:extLst>
              <a:ext uri="{FF2B5EF4-FFF2-40B4-BE49-F238E27FC236}">
                <a16:creationId xmlns:a16="http://schemas.microsoft.com/office/drawing/2014/main" id="{7417DEAD-A2ED-43BE-A0D9-8301759D18F4}"/>
              </a:ext>
            </a:extLst>
          </p:cNvPr>
          <p:cNvSpPr>
            <a:spLocks noGrp="1"/>
          </p:cNvSpPr>
          <p:nvPr>
            <p:ph type="subTitle" idx="1"/>
          </p:nvPr>
        </p:nvSpPr>
        <p:spPr>
          <a:xfrm>
            <a:off x="7868756" y="2413404"/>
            <a:ext cx="4208955" cy="2352921"/>
          </a:xfrm>
        </p:spPr>
        <p:txBody>
          <a:bodyPr anchor="ctr">
            <a:normAutofit/>
          </a:bodyPr>
          <a:lstStyle/>
          <a:p>
            <a:pPr algn="l"/>
            <a:r>
              <a:rPr lang="sk-SK" sz="4800" dirty="0">
                <a:solidFill>
                  <a:srgbClr val="FFFFFF"/>
                </a:solidFill>
              </a:rPr>
              <a:t>Od semienka </a:t>
            </a:r>
            <a:br>
              <a:rPr lang="sk-SK" sz="4800" dirty="0">
                <a:solidFill>
                  <a:srgbClr val="FFFFFF"/>
                </a:solidFill>
              </a:rPr>
            </a:br>
            <a:r>
              <a:rPr lang="sk-SK" sz="4800" dirty="0">
                <a:solidFill>
                  <a:srgbClr val="FFFFFF"/>
                </a:solidFill>
              </a:rPr>
              <a:t>k rastlinke</a:t>
            </a:r>
          </a:p>
        </p:txBody>
      </p:sp>
    </p:spTree>
    <p:extLst>
      <p:ext uri="{BB962C8B-B14F-4D97-AF65-F5344CB8AC3E}">
        <p14:creationId xmlns:p14="http://schemas.microsoft.com/office/powerpoint/2010/main" val="3050691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Nadpis 1">
            <a:extLst>
              <a:ext uri="{FF2B5EF4-FFF2-40B4-BE49-F238E27FC236}">
                <a16:creationId xmlns:a16="http://schemas.microsoft.com/office/drawing/2014/main" id="{44E488B6-7F4E-4D7E-8EF7-99D6064CFFC2}"/>
              </a:ext>
            </a:extLst>
          </p:cNvPr>
          <p:cNvSpPr>
            <a:spLocks noGrp="1"/>
          </p:cNvSpPr>
          <p:nvPr>
            <p:ph type="title"/>
          </p:nvPr>
        </p:nvSpPr>
        <p:spPr>
          <a:xfrm>
            <a:off x="643467" y="816638"/>
            <a:ext cx="3367359" cy="5224724"/>
          </a:xfrm>
        </p:spPr>
        <p:txBody>
          <a:bodyPr anchor="ctr">
            <a:normAutofit/>
          </a:bodyPr>
          <a:lstStyle/>
          <a:p>
            <a:r>
              <a:rPr lang="sk-SK" dirty="0"/>
              <a:t>ČO BY DETI </a:t>
            </a:r>
            <a:br>
              <a:rPr lang="sk-SK" dirty="0"/>
            </a:br>
            <a:br>
              <a:rPr lang="sk-SK" dirty="0"/>
            </a:br>
            <a:r>
              <a:rPr lang="sk-SK" dirty="0"/>
              <a:t>MALI VEDIEŤ?</a:t>
            </a:r>
          </a:p>
        </p:txBody>
      </p:sp>
      <p:sp>
        <p:nvSpPr>
          <p:cNvPr id="3" name="Zástupný objekt pre obsah 2">
            <a:extLst>
              <a:ext uri="{FF2B5EF4-FFF2-40B4-BE49-F238E27FC236}">
                <a16:creationId xmlns:a16="http://schemas.microsoft.com/office/drawing/2014/main" id="{DCDFC1E4-C937-4B07-9CF7-E0AFBB4E5FC8}"/>
              </a:ext>
            </a:extLst>
          </p:cNvPr>
          <p:cNvSpPr>
            <a:spLocks noGrp="1"/>
          </p:cNvSpPr>
          <p:nvPr>
            <p:ph sz="quarter" idx="13"/>
          </p:nvPr>
        </p:nvSpPr>
        <p:spPr>
          <a:xfrm>
            <a:off x="4654295" y="206135"/>
            <a:ext cx="4619706" cy="6014841"/>
          </a:xfrm>
        </p:spPr>
        <p:txBody>
          <a:bodyPr anchor="ctr">
            <a:normAutofit/>
          </a:bodyPr>
          <a:lstStyle/>
          <a:p>
            <a:pPr algn="just"/>
            <a:r>
              <a:rPr lang="sk-SK" dirty="0"/>
              <a:t>Uviesť niektoré životné prejavy rastlín (klíčenie, rast, kvitnutie...) </a:t>
            </a:r>
          </a:p>
          <a:p>
            <a:pPr algn="just"/>
            <a:r>
              <a:rPr lang="sk-SK" dirty="0"/>
              <a:t>Opísať podmienky zabezpečujúce klíčenie a rast rastliny (voda, svetlo, vzduch...)</a:t>
            </a:r>
          </a:p>
          <a:p>
            <a:pPr algn="just"/>
            <a:r>
              <a:rPr lang="sk-SK" dirty="0"/>
              <a:t>Rozoznať vybrané úžitkové / liečivé rastliny (cibuľa, mrkva, púpava...)</a:t>
            </a:r>
          </a:p>
          <a:p>
            <a:pPr algn="just"/>
            <a:r>
              <a:rPr lang="sk-SK" dirty="0"/>
              <a:t>Vymenovať rôzne prírodné materiály (kameň, drevo, hlina...)</a:t>
            </a:r>
          </a:p>
          <a:p>
            <a:pPr algn="just"/>
            <a:r>
              <a:rPr lang="sk-SK" dirty="0"/>
              <a:t>Odlíšiť živé od neživých súčastí prírody </a:t>
            </a:r>
          </a:p>
          <a:p>
            <a:pPr algn="just"/>
            <a:r>
              <a:rPr lang="sk-SK" dirty="0"/>
              <a:t>Uviesť potravinový a technický úžitok niektorých rastlín a húb</a:t>
            </a:r>
          </a:p>
          <a:p>
            <a:pPr algn="just"/>
            <a:r>
              <a:rPr lang="sk-SK" dirty="0"/>
              <a:t>Opísať pracovné náradie a jeho použitie v záhrade (motyka, hrable, lopatka, fúrik, rýľ...)</a:t>
            </a:r>
          </a:p>
        </p:txBody>
      </p:sp>
      <p:sp>
        <p:nvSpPr>
          <p:cNvPr id="4" name="Obdĺžnik 3">
            <a:extLst>
              <a:ext uri="{FF2B5EF4-FFF2-40B4-BE49-F238E27FC236}">
                <a16:creationId xmlns:a16="http://schemas.microsoft.com/office/drawing/2014/main" id="{345BE6A5-F129-46CB-A223-C69E3F603AB1}"/>
              </a:ext>
            </a:extLst>
          </p:cNvPr>
          <p:cNvSpPr/>
          <p:nvPr/>
        </p:nvSpPr>
        <p:spPr>
          <a:xfrm>
            <a:off x="643467" y="6220977"/>
            <a:ext cx="7275890" cy="430887"/>
          </a:xfrm>
          <a:prstGeom prst="rect">
            <a:avLst/>
          </a:prstGeom>
          <a:noFill/>
        </p:spPr>
        <p:txBody>
          <a:bodyPr wrap="square" lIns="91440" tIns="45720" rIns="91440" bIns="45720">
            <a:spAutoFit/>
          </a:bodyPr>
          <a:lstStyle/>
          <a:p>
            <a:pPr algn="just"/>
            <a:r>
              <a:rPr lang="sk-SK" sz="1100" b="1" i="1" cap="none" spc="0" dirty="0">
                <a:ln w="0"/>
                <a:solidFill>
                  <a:schemeClr val="accent1"/>
                </a:solidFill>
                <a:effectLst>
                  <a:outerShdw blurRad="38100" dist="25400" dir="5400000" algn="ctr" rotWithShape="0">
                    <a:srgbClr val="6E747A">
                      <a:alpha val="43000"/>
                    </a:srgbClr>
                  </a:outerShdw>
                </a:effectLst>
              </a:rPr>
              <a:t>S informáciami pracujte postupne, každý deň sa porozprávajte o určitej časti. Obrázkové a iné materiály k téme môžete spoločne vyhľadávať v detských knihách, encyklopédiách, časopisoch a na internete.</a:t>
            </a:r>
          </a:p>
        </p:txBody>
      </p:sp>
    </p:spTree>
    <p:extLst>
      <p:ext uri="{BB962C8B-B14F-4D97-AF65-F5344CB8AC3E}">
        <p14:creationId xmlns:p14="http://schemas.microsoft.com/office/powerpoint/2010/main" val="888390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1" name="Straight Connector 30">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1" name="Rectangle 40">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8301227"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bdĺžnik 41">
            <a:extLst>
              <a:ext uri="{FF2B5EF4-FFF2-40B4-BE49-F238E27FC236}">
                <a16:creationId xmlns:a16="http://schemas.microsoft.com/office/drawing/2014/main" id="{4F329CD1-0ABA-4546-9B59-5CD68780FB07}"/>
              </a:ext>
            </a:extLst>
          </p:cNvPr>
          <p:cNvSpPr/>
          <p:nvPr/>
        </p:nvSpPr>
        <p:spPr>
          <a:xfrm>
            <a:off x="8806518" y="1986171"/>
            <a:ext cx="3333538" cy="2123658"/>
          </a:xfrm>
          <a:prstGeom prst="rect">
            <a:avLst/>
          </a:prstGeom>
          <a:noFill/>
        </p:spPr>
        <p:txBody>
          <a:bodyPr wrap="square" lIns="91440" tIns="45720" rIns="91440" bIns="45720">
            <a:spAutoFit/>
          </a:bodyPr>
          <a:lstStyle/>
          <a:p>
            <a:pPr algn="ctr"/>
            <a:r>
              <a:rPr lang="sk-SK" sz="4400" b="0" cap="none" spc="0" dirty="0">
                <a:ln w="0"/>
                <a:solidFill>
                  <a:schemeClr val="bg1"/>
                </a:solidFill>
                <a:effectLst>
                  <a:outerShdw blurRad="38100" dist="25400" dir="5400000" algn="ctr" rotWithShape="0">
                    <a:srgbClr val="6E747A">
                      <a:alpha val="43000"/>
                    </a:srgbClr>
                  </a:outerShdw>
                </a:effectLst>
              </a:rPr>
              <a:t>MAĽOVANÉ </a:t>
            </a:r>
          </a:p>
          <a:p>
            <a:pPr algn="ctr"/>
            <a:endParaRPr lang="sk-SK" sz="4400" dirty="0">
              <a:ln w="0"/>
              <a:solidFill>
                <a:schemeClr val="bg1"/>
              </a:solidFill>
              <a:effectLst>
                <a:outerShdw blurRad="38100" dist="25400" dir="5400000" algn="ctr" rotWithShape="0">
                  <a:srgbClr val="6E747A">
                    <a:alpha val="43000"/>
                  </a:srgbClr>
                </a:outerShdw>
              </a:effectLst>
            </a:endParaRPr>
          </a:p>
          <a:p>
            <a:pPr algn="ctr"/>
            <a:r>
              <a:rPr lang="sk-SK" sz="4400" b="0" cap="none" spc="0" dirty="0">
                <a:ln w="0"/>
                <a:solidFill>
                  <a:schemeClr val="bg1"/>
                </a:solidFill>
                <a:effectLst>
                  <a:outerShdw blurRad="38100" dist="25400" dir="5400000" algn="ctr" rotWithShape="0">
                    <a:srgbClr val="6E747A">
                      <a:alpha val="43000"/>
                    </a:srgbClr>
                  </a:outerShdw>
                </a:effectLst>
              </a:rPr>
              <a:t>ČÍTANIE</a:t>
            </a:r>
          </a:p>
        </p:txBody>
      </p:sp>
      <p:pic>
        <p:nvPicPr>
          <p:cNvPr id="8" name="Obrázok 7">
            <a:extLst>
              <a:ext uri="{FF2B5EF4-FFF2-40B4-BE49-F238E27FC236}">
                <a16:creationId xmlns:a16="http://schemas.microsoft.com/office/drawing/2014/main" id="{8917FC27-9DF7-4C42-A2EE-DD9F53CA7F2A}"/>
              </a:ext>
            </a:extLst>
          </p:cNvPr>
          <p:cNvPicPr>
            <a:picLocks noChangeAspect="1"/>
          </p:cNvPicPr>
          <p:nvPr/>
        </p:nvPicPr>
        <p:blipFill>
          <a:blip r:embed="rId2"/>
          <a:stretch>
            <a:fillRect/>
          </a:stretch>
        </p:blipFill>
        <p:spPr>
          <a:xfrm>
            <a:off x="1374468" y="480060"/>
            <a:ext cx="6506314" cy="5897880"/>
          </a:xfrm>
          <a:prstGeom prst="rect">
            <a:avLst/>
          </a:prstGeom>
        </p:spPr>
      </p:pic>
    </p:spTree>
    <p:extLst>
      <p:ext uri="{BB962C8B-B14F-4D97-AF65-F5344CB8AC3E}">
        <p14:creationId xmlns:p14="http://schemas.microsoft.com/office/powerpoint/2010/main" val="1619889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pigeal germination 'Firetongue' 2 week time lapse">
            <a:hlinkClick r:id="" action="ppaction://media"/>
            <a:extLst>
              <a:ext uri="{FF2B5EF4-FFF2-40B4-BE49-F238E27FC236}">
                <a16:creationId xmlns:a16="http://schemas.microsoft.com/office/drawing/2014/main" id="{629372DD-67D4-407D-9D61-451D36890F84}"/>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0" y="526"/>
            <a:ext cx="12192000" cy="6857474"/>
          </a:xfrm>
        </p:spPr>
      </p:pic>
      <p:sp>
        <p:nvSpPr>
          <p:cNvPr id="5" name="Obdĺžnik 4">
            <a:extLst>
              <a:ext uri="{FF2B5EF4-FFF2-40B4-BE49-F238E27FC236}">
                <a16:creationId xmlns:a16="http://schemas.microsoft.com/office/drawing/2014/main" id="{6C16C40C-66AA-46AC-8BB4-4A6F65909F34}"/>
              </a:ext>
            </a:extLst>
          </p:cNvPr>
          <p:cNvSpPr/>
          <p:nvPr/>
        </p:nvSpPr>
        <p:spPr>
          <a:xfrm>
            <a:off x="2853069" y="6581001"/>
            <a:ext cx="6485861" cy="276999"/>
          </a:xfrm>
          <a:prstGeom prst="rect">
            <a:avLst/>
          </a:prstGeom>
          <a:noFill/>
        </p:spPr>
        <p:txBody>
          <a:bodyPr wrap="square" lIns="91440" tIns="45720" rIns="91440" bIns="45720">
            <a:spAutoFit/>
          </a:bodyPr>
          <a:lstStyle/>
          <a:p>
            <a:pPr algn="ctr"/>
            <a:r>
              <a:rPr lang="sk-SK" sz="1200" dirty="0">
                <a:ln w="0"/>
                <a:solidFill>
                  <a:schemeClr val="bg1"/>
                </a:solidFill>
                <a:effectLst>
                  <a:outerShdw blurRad="38100" dist="25400" dir="5400000" algn="ctr" rotWithShape="0">
                    <a:srgbClr val="6E747A">
                      <a:alpha val="43000"/>
                    </a:srgbClr>
                  </a:outerShdw>
                </a:effectLst>
              </a:rPr>
              <a:t>Ak sa video nespustilo, kliknite sem: </a:t>
            </a:r>
            <a:r>
              <a:rPr lang="sk-SK" sz="1200" dirty="0">
                <a:ln w="0"/>
                <a:solidFill>
                  <a:schemeClr val="bg1"/>
                </a:solidFill>
                <a:effectLst>
                  <a:outerShdw blurRad="38100" dist="25400" dir="5400000" algn="ctr" rotWithShape="0">
                    <a:srgbClr val="6E747A">
                      <a:alpha val="43000"/>
                    </a:srgbClr>
                  </a:outerShdw>
                </a:effectLst>
                <a:hlinkClick r:id="rId5"/>
              </a:rPr>
              <a:t>https://www.youtube.com/watch?v=WthhpJDxAgk</a:t>
            </a:r>
            <a:endParaRPr lang="sk-SK" sz="1200" cap="none" spc="0" dirty="0">
              <a:ln w="0"/>
              <a:solidFill>
                <a:schemeClr val="bg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85758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9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 name="Group 85">
            <a:extLst>
              <a:ext uri="{FF2B5EF4-FFF2-40B4-BE49-F238E27FC236}">
                <a16:creationId xmlns:a16="http://schemas.microsoft.com/office/drawing/2014/main" id="{609316A9-990D-4EC3-A671-70EE5C1493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7" name="Straight Connector 86">
              <a:extLst>
                <a:ext uri="{FF2B5EF4-FFF2-40B4-BE49-F238E27FC236}">
                  <a16:creationId xmlns:a16="http://schemas.microsoft.com/office/drawing/2014/main" id="{9B0C6109-9159-49CA-AD7A-F9035539DB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686F14F5-308C-4EB6-87AB-05DE9501B1A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9" name="Rectangle 23">
              <a:extLst>
                <a:ext uri="{FF2B5EF4-FFF2-40B4-BE49-F238E27FC236}">
                  <a16:creationId xmlns:a16="http://schemas.microsoft.com/office/drawing/2014/main" id="{BA032363-A188-47C5-9D59-9B788809DC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Rectangle 25">
              <a:extLst>
                <a:ext uri="{FF2B5EF4-FFF2-40B4-BE49-F238E27FC236}">
                  <a16:creationId xmlns:a16="http://schemas.microsoft.com/office/drawing/2014/main" id="{2C4077DF-6BB9-4069-AD28-6B1664EBB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Isosceles Triangle 90">
              <a:extLst>
                <a:ext uri="{FF2B5EF4-FFF2-40B4-BE49-F238E27FC236}">
                  <a16:creationId xmlns:a16="http://schemas.microsoft.com/office/drawing/2014/main" id="{1D2B8B50-3419-41ED-9A9F-3CF9EEBBD3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7">
              <a:extLst>
                <a:ext uri="{FF2B5EF4-FFF2-40B4-BE49-F238E27FC236}">
                  <a16:creationId xmlns:a16="http://schemas.microsoft.com/office/drawing/2014/main" id="{5C640498-2E73-4FA2-BEB6-C3596A458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28">
              <a:extLst>
                <a:ext uri="{FF2B5EF4-FFF2-40B4-BE49-F238E27FC236}">
                  <a16:creationId xmlns:a16="http://schemas.microsoft.com/office/drawing/2014/main" id="{3240EEFC-4112-4C39-A816-C815774F6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Rectangle 29">
              <a:extLst>
                <a:ext uri="{FF2B5EF4-FFF2-40B4-BE49-F238E27FC236}">
                  <a16:creationId xmlns:a16="http://schemas.microsoft.com/office/drawing/2014/main" id="{ADF362B0-03EA-4800-9FAA-9F128587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Isosceles Triangle 94">
              <a:extLst>
                <a:ext uri="{FF2B5EF4-FFF2-40B4-BE49-F238E27FC236}">
                  <a16:creationId xmlns:a16="http://schemas.microsoft.com/office/drawing/2014/main" id="{0BA84559-2F4C-4795-9246-4C563F942D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6" name="Isosceles Triangle 95">
              <a:extLst>
                <a:ext uri="{FF2B5EF4-FFF2-40B4-BE49-F238E27FC236}">
                  <a16:creationId xmlns:a16="http://schemas.microsoft.com/office/drawing/2014/main" id="{FA77A1AA-CA47-4A91-A0A1-0A8CE31A9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98" name="Rectangle 97">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1" name="Straight Connector 100">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2"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3"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4" name="Isosceles Triangle 103">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5"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7"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8" name="Isosceles Triangle 107">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9" name="Isosceles Triangle 108">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11" name="Rectangle 110">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8301227"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Obrázok 47">
            <a:extLst>
              <a:ext uri="{FF2B5EF4-FFF2-40B4-BE49-F238E27FC236}">
                <a16:creationId xmlns:a16="http://schemas.microsoft.com/office/drawing/2014/main" id="{7D8B02B3-2E19-4E3E-B8AF-CFC146AF4BBF}"/>
              </a:ext>
            </a:extLst>
          </p:cNvPr>
          <p:cNvPicPr>
            <a:picLocks noChangeAspect="1"/>
          </p:cNvPicPr>
          <p:nvPr/>
        </p:nvPicPr>
        <p:blipFill>
          <a:blip r:embed="rId2"/>
          <a:stretch>
            <a:fillRect/>
          </a:stretch>
        </p:blipFill>
        <p:spPr>
          <a:xfrm>
            <a:off x="1903064" y="478930"/>
            <a:ext cx="5440794" cy="5897880"/>
          </a:xfrm>
          <a:prstGeom prst="rect">
            <a:avLst/>
          </a:prstGeom>
        </p:spPr>
      </p:pic>
      <p:sp>
        <p:nvSpPr>
          <p:cNvPr id="30" name="Obdĺžnik 29">
            <a:extLst>
              <a:ext uri="{FF2B5EF4-FFF2-40B4-BE49-F238E27FC236}">
                <a16:creationId xmlns:a16="http://schemas.microsoft.com/office/drawing/2014/main" id="{660F4FD5-19CB-453A-A115-88B55F0556FF}"/>
              </a:ext>
            </a:extLst>
          </p:cNvPr>
          <p:cNvSpPr/>
          <p:nvPr/>
        </p:nvSpPr>
        <p:spPr>
          <a:xfrm>
            <a:off x="8818508" y="1173821"/>
            <a:ext cx="3333538" cy="4832092"/>
          </a:xfrm>
          <a:prstGeom prst="rect">
            <a:avLst/>
          </a:prstGeom>
          <a:noFill/>
        </p:spPr>
        <p:txBody>
          <a:bodyPr wrap="square" lIns="91440" tIns="45720" rIns="91440" bIns="45720">
            <a:spAutoFit/>
          </a:bodyPr>
          <a:lstStyle/>
          <a:p>
            <a:pPr algn="ctr"/>
            <a:r>
              <a:rPr lang="sk-SK" sz="4400" b="0" cap="none" spc="0" dirty="0">
                <a:ln w="0"/>
                <a:solidFill>
                  <a:schemeClr val="bg1"/>
                </a:solidFill>
                <a:effectLst>
                  <a:outerShdw blurRad="38100" dist="25400" dir="5400000" algn="ctr" rotWithShape="0">
                    <a:srgbClr val="6E747A">
                      <a:alpha val="43000"/>
                    </a:srgbClr>
                  </a:outerShdw>
                </a:effectLst>
              </a:rPr>
              <a:t>PRACOVNÝ </a:t>
            </a:r>
          </a:p>
          <a:p>
            <a:pPr algn="ctr"/>
            <a:endParaRPr lang="sk-SK" sz="4400" dirty="0">
              <a:ln w="0"/>
              <a:solidFill>
                <a:schemeClr val="bg1"/>
              </a:solidFill>
              <a:effectLst>
                <a:outerShdw blurRad="38100" dist="25400" dir="5400000" algn="ctr" rotWithShape="0">
                  <a:srgbClr val="6E747A">
                    <a:alpha val="43000"/>
                  </a:srgbClr>
                </a:outerShdw>
              </a:effectLst>
            </a:endParaRPr>
          </a:p>
          <a:p>
            <a:pPr algn="ctr"/>
            <a:r>
              <a:rPr lang="sk-SK" sz="4400" b="0" cap="none" spc="0" dirty="0">
                <a:ln w="0"/>
                <a:solidFill>
                  <a:schemeClr val="bg1"/>
                </a:solidFill>
                <a:effectLst>
                  <a:outerShdw blurRad="38100" dist="25400" dir="5400000" algn="ctr" rotWithShape="0">
                    <a:srgbClr val="6E747A">
                      <a:alpha val="43000"/>
                    </a:srgbClr>
                  </a:outerShdw>
                </a:effectLst>
              </a:rPr>
              <a:t>LIST </a:t>
            </a:r>
          </a:p>
          <a:p>
            <a:pPr algn="ctr"/>
            <a:endParaRPr lang="sk-SK" sz="4400" dirty="0">
              <a:ln w="0"/>
              <a:solidFill>
                <a:schemeClr val="bg1"/>
              </a:solidFill>
              <a:effectLst>
                <a:outerShdw blurRad="38100" dist="25400" dir="5400000" algn="ctr" rotWithShape="0">
                  <a:srgbClr val="6E747A">
                    <a:alpha val="43000"/>
                  </a:srgbClr>
                </a:outerShdw>
              </a:effectLst>
            </a:endParaRPr>
          </a:p>
          <a:p>
            <a:pPr algn="ctr"/>
            <a:r>
              <a:rPr lang="sk-SK" sz="4400" b="0" cap="none" spc="0" dirty="0">
                <a:ln w="0"/>
                <a:solidFill>
                  <a:schemeClr val="bg1"/>
                </a:solidFill>
                <a:effectLst>
                  <a:outerShdw blurRad="38100" dist="25400" dir="5400000" algn="ctr" rotWithShape="0">
                    <a:srgbClr val="6E747A">
                      <a:alpha val="43000"/>
                    </a:srgbClr>
                  </a:outerShdw>
                </a:effectLst>
              </a:rPr>
              <a:t>NA</a:t>
            </a:r>
          </a:p>
          <a:p>
            <a:pPr algn="ctr"/>
            <a:endParaRPr lang="sk-SK" sz="4400" b="0" cap="none" spc="0" dirty="0">
              <a:ln w="0"/>
              <a:solidFill>
                <a:schemeClr val="bg1"/>
              </a:solidFill>
              <a:effectLst>
                <a:outerShdw blurRad="38100" dist="25400" dir="5400000" algn="ctr" rotWithShape="0">
                  <a:srgbClr val="6E747A">
                    <a:alpha val="43000"/>
                  </a:srgbClr>
                </a:outerShdw>
              </a:effectLst>
            </a:endParaRPr>
          </a:p>
          <a:p>
            <a:pPr algn="ctr"/>
            <a:r>
              <a:rPr lang="sk-SK" sz="4400" b="0" cap="none" spc="0" dirty="0">
                <a:ln w="0"/>
                <a:solidFill>
                  <a:schemeClr val="bg1"/>
                </a:solidFill>
                <a:effectLst>
                  <a:outerShdw blurRad="38100" dist="25400" dir="5400000" algn="ctr" rotWithShape="0">
                    <a:srgbClr val="6E747A">
                      <a:alpha val="43000"/>
                    </a:srgbClr>
                  </a:outerShdw>
                </a:effectLst>
              </a:rPr>
              <a:t> VYFARBENIE</a:t>
            </a:r>
          </a:p>
        </p:txBody>
      </p:sp>
    </p:spTree>
    <p:extLst>
      <p:ext uri="{BB962C8B-B14F-4D97-AF65-F5344CB8AC3E}">
        <p14:creationId xmlns:p14="http://schemas.microsoft.com/office/powerpoint/2010/main" val="3374821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11">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13">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5" name="Straight Connector 14">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9" name="Rectangle 24">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8301227"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bdĺžnik 23">
            <a:extLst>
              <a:ext uri="{FF2B5EF4-FFF2-40B4-BE49-F238E27FC236}">
                <a16:creationId xmlns:a16="http://schemas.microsoft.com/office/drawing/2014/main" id="{10AFB140-4B58-4C73-BAF3-2840B7C2EFB7}"/>
              </a:ext>
            </a:extLst>
          </p:cNvPr>
          <p:cNvSpPr/>
          <p:nvPr/>
        </p:nvSpPr>
        <p:spPr>
          <a:xfrm>
            <a:off x="8778238" y="1685828"/>
            <a:ext cx="3333538" cy="3477875"/>
          </a:xfrm>
          <a:prstGeom prst="rect">
            <a:avLst/>
          </a:prstGeom>
          <a:noFill/>
        </p:spPr>
        <p:txBody>
          <a:bodyPr wrap="square" lIns="91440" tIns="45720" rIns="91440" bIns="45720">
            <a:spAutoFit/>
          </a:bodyPr>
          <a:lstStyle/>
          <a:p>
            <a:pPr algn="ctr"/>
            <a:r>
              <a:rPr lang="sk-SK" sz="4400" b="0" cap="none" spc="0" dirty="0">
                <a:ln w="0"/>
                <a:solidFill>
                  <a:schemeClr val="bg1"/>
                </a:solidFill>
                <a:effectLst>
                  <a:outerShdw blurRad="38100" dist="25400" dir="5400000" algn="ctr" rotWithShape="0">
                    <a:srgbClr val="6E747A">
                      <a:alpha val="43000"/>
                    </a:srgbClr>
                  </a:outerShdw>
                </a:effectLst>
              </a:rPr>
              <a:t>ZACVIČME </a:t>
            </a:r>
          </a:p>
          <a:p>
            <a:pPr algn="ctr"/>
            <a:endParaRPr lang="sk-SK" sz="4400" dirty="0">
              <a:ln w="0"/>
              <a:solidFill>
                <a:schemeClr val="bg1"/>
              </a:solidFill>
              <a:effectLst>
                <a:outerShdw blurRad="38100" dist="25400" dir="5400000" algn="ctr" rotWithShape="0">
                  <a:srgbClr val="6E747A">
                    <a:alpha val="43000"/>
                  </a:srgbClr>
                </a:outerShdw>
              </a:effectLst>
            </a:endParaRPr>
          </a:p>
          <a:p>
            <a:pPr algn="ctr"/>
            <a:r>
              <a:rPr lang="sk-SK" sz="4400" b="0" cap="none" spc="0" dirty="0">
                <a:ln w="0"/>
                <a:solidFill>
                  <a:schemeClr val="bg1"/>
                </a:solidFill>
                <a:effectLst>
                  <a:outerShdw blurRad="38100" dist="25400" dir="5400000" algn="ctr" rotWithShape="0">
                    <a:srgbClr val="6E747A">
                      <a:alpha val="43000"/>
                    </a:srgbClr>
                  </a:outerShdw>
                </a:effectLst>
              </a:rPr>
              <a:t>SI</a:t>
            </a:r>
          </a:p>
          <a:p>
            <a:pPr algn="ctr"/>
            <a:endParaRPr lang="sk-SK" sz="4400" dirty="0">
              <a:ln w="0"/>
              <a:solidFill>
                <a:schemeClr val="bg1"/>
              </a:solidFill>
              <a:effectLst>
                <a:outerShdw blurRad="38100" dist="25400" dir="5400000" algn="ctr" rotWithShape="0">
                  <a:srgbClr val="6E747A">
                    <a:alpha val="43000"/>
                  </a:srgbClr>
                </a:outerShdw>
              </a:effectLst>
            </a:endParaRPr>
          </a:p>
          <a:p>
            <a:pPr algn="ctr"/>
            <a:r>
              <a:rPr lang="sk-SK" sz="4400" b="0" cap="none" spc="0" dirty="0">
                <a:ln w="0"/>
                <a:solidFill>
                  <a:schemeClr val="bg1"/>
                </a:solidFill>
                <a:effectLst>
                  <a:outerShdw blurRad="38100" dist="25400" dir="5400000" algn="ctr" rotWithShape="0">
                    <a:srgbClr val="6E747A">
                      <a:alpha val="43000"/>
                    </a:srgbClr>
                  </a:outerShdw>
                </a:effectLst>
              </a:rPr>
              <a:t>SPOLU</a:t>
            </a:r>
          </a:p>
        </p:txBody>
      </p:sp>
      <p:pic>
        <p:nvPicPr>
          <p:cNvPr id="9" name="Obrázok 8">
            <a:extLst>
              <a:ext uri="{FF2B5EF4-FFF2-40B4-BE49-F238E27FC236}">
                <a16:creationId xmlns:a16="http://schemas.microsoft.com/office/drawing/2014/main" id="{873083A5-5059-4A92-B75C-1FFEE0C1DA79}"/>
              </a:ext>
            </a:extLst>
          </p:cNvPr>
          <p:cNvPicPr>
            <a:picLocks noChangeAspect="1"/>
          </p:cNvPicPr>
          <p:nvPr/>
        </p:nvPicPr>
        <p:blipFill>
          <a:blip r:embed="rId2"/>
          <a:stretch>
            <a:fillRect/>
          </a:stretch>
        </p:blipFill>
        <p:spPr>
          <a:xfrm>
            <a:off x="2584512" y="538690"/>
            <a:ext cx="4086225" cy="5772150"/>
          </a:xfrm>
          <a:prstGeom prst="rect">
            <a:avLst/>
          </a:prstGeom>
        </p:spPr>
      </p:pic>
    </p:spTree>
    <p:extLst>
      <p:ext uri="{BB962C8B-B14F-4D97-AF65-F5344CB8AC3E}">
        <p14:creationId xmlns:p14="http://schemas.microsoft.com/office/powerpoint/2010/main" val="2174855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7" name="Straight Connector 16">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7" name="Rectangle 26">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rázok 9">
            <a:extLst>
              <a:ext uri="{FF2B5EF4-FFF2-40B4-BE49-F238E27FC236}">
                <a16:creationId xmlns:a16="http://schemas.microsoft.com/office/drawing/2014/main" id="{F8C048A8-B067-4848-B7A4-56D64FD3E408}"/>
              </a:ext>
            </a:extLst>
          </p:cNvPr>
          <p:cNvPicPr>
            <a:picLocks noChangeAspect="1"/>
          </p:cNvPicPr>
          <p:nvPr/>
        </p:nvPicPr>
        <p:blipFill>
          <a:blip r:embed="rId2"/>
          <a:stretch>
            <a:fillRect/>
          </a:stretch>
        </p:blipFill>
        <p:spPr>
          <a:xfrm>
            <a:off x="1685925" y="519112"/>
            <a:ext cx="8820150" cy="5819775"/>
          </a:xfrm>
          <a:prstGeom prst="rect">
            <a:avLst/>
          </a:prstGeom>
        </p:spPr>
      </p:pic>
    </p:spTree>
    <p:extLst>
      <p:ext uri="{BB962C8B-B14F-4D97-AF65-F5344CB8AC3E}">
        <p14:creationId xmlns:p14="http://schemas.microsoft.com/office/powerpoint/2010/main" val="2761374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8" name="Straight Connector 17">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8" name="Rectangle 27">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8301227"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bdĺžnik 28">
            <a:extLst>
              <a:ext uri="{FF2B5EF4-FFF2-40B4-BE49-F238E27FC236}">
                <a16:creationId xmlns:a16="http://schemas.microsoft.com/office/drawing/2014/main" id="{C854A82D-993E-442D-A633-B71C6D31DE55}"/>
              </a:ext>
            </a:extLst>
          </p:cNvPr>
          <p:cNvSpPr/>
          <p:nvPr/>
        </p:nvSpPr>
        <p:spPr>
          <a:xfrm>
            <a:off x="8775191" y="2362937"/>
            <a:ext cx="3333538" cy="2123658"/>
          </a:xfrm>
          <a:prstGeom prst="rect">
            <a:avLst/>
          </a:prstGeom>
          <a:noFill/>
        </p:spPr>
        <p:txBody>
          <a:bodyPr wrap="square" lIns="91440" tIns="45720" rIns="91440" bIns="45720">
            <a:spAutoFit/>
          </a:bodyPr>
          <a:lstStyle/>
          <a:p>
            <a:pPr algn="ctr"/>
            <a:r>
              <a:rPr lang="sk-SK" sz="4400" b="0" cap="none" spc="0" dirty="0">
                <a:ln w="0"/>
                <a:solidFill>
                  <a:schemeClr val="bg1"/>
                </a:solidFill>
                <a:effectLst>
                  <a:outerShdw blurRad="38100" dist="25400" dir="5400000" algn="ctr" rotWithShape="0">
                    <a:srgbClr val="6E747A">
                      <a:alpha val="43000"/>
                    </a:srgbClr>
                  </a:outerShdw>
                </a:effectLst>
              </a:rPr>
              <a:t>PRAKTICKÁ </a:t>
            </a:r>
          </a:p>
          <a:p>
            <a:pPr algn="ctr"/>
            <a:endParaRPr lang="sk-SK" sz="4400" dirty="0">
              <a:ln w="0"/>
              <a:solidFill>
                <a:schemeClr val="bg1"/>
              </a:solidFill>
              <a:effectLst>
                <a:outerShdw blurRad="38100" dist="25400" dir="5400000" algn="ctr" rotWithShape="0">
                  <a:srgbClr val="6E747A">
                    <a:alpha val="43000"/>
                  </a:srgbClr>
                </a:outerShdw>
              </a:effectLst>
            </a:endParaRPr>
          </a:p>
          <a:p>
            <a:pPr algn="ctr"/>
            <a:r>
              <a:rPr lang="sk-SK" sz="4400" b="0" cap="none" spc="0" dirty="0">
                <a:ln w="0"/>
                <a:solidFill>
                  <a:schemeClr val="bg1"/>
                </a:solidFill>
                <a:effectLst>
                  <a:outerShdw blurRad="38100" dist="25400" dir="5400000" algn="ctr" rotWithShape="0">
                    <a:srgbClr val="6E747A">
                      <a:alpha val="43000"/>
                    </a:srgbClr>
                  </a:outerShdw>
                </a:effectLst>
              </a:rPr>
              <a:t>ČASŤ</a:t>
            </a:r>
          </a:p>
        </p:txBody>
      </p:sp>
      <p:sp>
        <p:nvSpPr>
          <p:cNvPr id="4" name="Obdĺžnik 3">
            <a:extLst>
              <a:ext uri="{FF2B5EF4-FFF2-40B4-BE49-F238E27FC236}">
                <a16:creationId xmlns:a16="http://schemas.microsoft.com/office/drawing/2014/main" id="{9FCAA120-8043-4AED-B179-DB0D46046065}"/>
              </a:ext>
            </a:extLst>
          </p:cNvPr>
          <p:cNvSpPr/>
          <p:nvPr/>
        </p:nvSpPr>
        <p:spPr>
          <a:xfrm>
            <a:off x="473838" y="493205"/>
            <a:ext cx="8301353" cy="6643037"/>
          </a:xfrm>
          <a:prstGeom prst="rect">
            <a:avLst/>
          </a:prstGeom>
          <a:noFill/>
        </p:spPr>
        <p:txBody>
          <a:bodyPr wrap="square" lIns="91440" tIns="45720" rIns="91440" bIns="45720">
            <a:spAutoFit/>
          </a:bodyPr>
          <a:lstStyle/>
          <a:p>
            <a:pPr algn="ctr"/>
            <a:r>
              <a:rPr lang="sk-SK" sz="2800" dirty="0">
                <a:ln w="0"/>
                <a:solidFill>
                  <a:schemeClr val="accent1"/>
                </a:solidFill>
                <a:effectLst>
                  <a:outerShdw blurRad="38100" dist="25400" dir="5400000" algn="ctr" rotWithShape="0">
                    <a:srgbClr val="6E747A">
                      <a:alpha val="43000"/>
                    </a:srgbClr>
                  </a:outerShdw>
                </a:effectLst>
              </a:rPr>
              <a:t>KLÍČENIE SEMIENKA</a:t>
            </a:r>
          </a:p>
          <a:p>
            <a:pPr algn="ctr"/>
            <a:endParaRPr lang="sk-SK" sz="800" dirty="0">
              <a:ln w="0"/>
              <a:solidFill>
                <a:schemeClr val="accent1"/>
              </a:solidFill>
              <a:effectLst>
                <a:outerShdw blurRad="38100" dist="25400" dir="5400000" algn="ctr" rotWithShape="0">
                  <a:srgbClr val="6E747A">
                    <a:alpha val="43000"/>
                  </a:srgbClr>
                </a:outerShdw>
              </a:effectLst>
            </a:endParaRPr>
          </a:p>
          <a:p>
            <a:pPr algn="just">
              <a:lnSpc>
                <a:spcPct val="200000"/>
              </a:lnSpc>
            </a:pPr>
            <a:r>
              <a:rPr lang="sk-SK" sz="1300" dirty="0">
                <a:ln w="0"/>
                <a:solidFill>
                  <a:schemeClr val="accent1"/>
                </a:solidFill>
                <a:effectLst>
                  <a:outerShdw blurRad="38100" dist="25400" dir="5400000" algn="ctr" rotWithShape="0">
                    <a:srgbClr val="6E747A">
                      <a:alpha val="43000"/>
                    </a:srgbClr>
                  </a:outerShdw>
                </a:effectLst>
              </a:rPr>
              <a:t>Cieľ: </a:t>
            </a:r>
          </a:p>
          <a:p>
            <a:pPr algn="just">
              <a:lnSpc>
                <a:spcPct val="200000"/>
              </a:lnSpc>
            </a:pPr>
            <a:r>
              <a:rPr lang="sk-SK" sz="1300" dirty="0">
                <a:ln w="0"/>
              </a:rPr>
              <a:t>Pozorovať klíčenie semienok jačmeňa v rôznom prostredí (zem a vata)</a:t>
            </a:r>
          </a:p>
          <a:p>
            <a:pPr algn="just">
              <a:lnSpc>
                <a:spcPct val="200000"/>
              </a:lnSpc>
            </a:pPr>
            <a:r>
              <a:rPr lang="sk-SK" sz="1300" dirty="0">
                <a:ln w="0"/>
                <a:solidFill>
                  <a:schemeClr val="accent1"/>
                </a:solidFill>
                <a:effectLst>
                  <a:outerShdw blurRad="38100" dist="25400" dir="5400000" algn="ctr" rotWithShape="0">
                    <a:srgbClr val="6E747A">
                      <a:alpha val="43000"/>
                    </a:srgbClr>
                  </a:outerShdw>
                </a:effectLst>
              </a:rPr>
              <a:t>Zameranie aktivity: </a:t>
            </a:r>
          </a:p>
          <a:p>
            <a:pPr algn="just">
              <a:lnSpc>
                <a:spcPct val="200000"/>
              </a:lnSpc>
            </a:pPr>
            <a:r>
              <a:rPr lang="sk-SK" sz="1300" dirty="0">
                <a:ln w="0"/>
              </a:rPr>
              <a:t>Upevňovať pozorovacie schopnosti detí, pri uskutočnení pokusov zisťovať </a:t>
            </a:r>
          </a:p>
          <a:p>
            <a:pPr algn="just">
              <a:lnSpc>
                <a:spcPct val="200000"/>
              </a:lnSpc>
            </a:pPr>
            <a:r>
              <a:rPr lang="sk-SK" sz="1300" dirty="0">
                <a:ln w="0"/>
              </a:rPr>
              <a:t>ako sa správajú, ako reagujú semienka</a:t>
            </a:r>
          </a:p>
          <a:p>
            <a:pPr algn="just">
              <a:lnSpc>
                <a:spcPct val="200000"/>
              </a:lnSpc>
            </a:pPr>
            <a:r>
              <a:rPr lang="sk-SK" sz="1300" dirty="0">
                <a:ln w="0"/>
                <a:solidFill>
                  <a:schemeClr val="accent1"/>
                </a:solidFill>
                <a:effectLst>
                  <a:outerShdw blurRad="38100" dist="25400" dir="5400000" algn="ctr" rotWithShape="0">
                    <a:srgbClr val="6E747A">
                      <a:alpha val="43000"/>
                    </a:srgbClr>
                  </a:outerShdw>
                </a:effectLst>
              </a:rPr>
              <a:t>Pomôcky: </a:t>
            </a:r>
          </a:p>
          <a:p>
            <a:pPr algn="just">
              <a:lnSpc>
                <a:spcPct val="200000"/>
              </a:lnSpc>
            </a:pPr>
            <a:r>
              <a:rPr lang="sk-SK" sz="1300" dirty="0">
                <a:ln w="0"/>
              </a:rPr>
              <a:t>Prázdne čisté nádobky od jogurtu (2 ks), semienka jačmeňa, voda, hlina, vata</a:t>
            </a:r>
          </a:p>
          <a:p>
            <a:pPr algn="just">
              <a:lnSpc>
                <a:spcPct val="200000"/>
              </a:lnSpc>
            </a:pPr>
            <a:r>
              <a:rPr lang="sk-SK" sz="1300" dirty="0">
                <a:ln w="0"/>
                <a:solidFill>
                  <a:schemeClr val="accent1"/>
                </a:solidFill>
                <a:effectLst>
                  <a:outerShdw blurRad="38100" dist="25400" dir="5400000" algn="ctr" rotWithShape="0">
                    <a:srgbClr val="6E747A">
                      <a:alpha val="43000"/>
                    </a:srgbClr>
                  </a:outerShdw>
                </a:effectLst>
              </a:rPr>
              <a:t>Postup: </a:t>
            </a:r>
          </a:p>
          <a:p>
            <a:pPr algn="just">
              <a:lnSpc>
                <a:spcPct val="200000"/>
              </a:lnSpc>
            </a:pPr>
            <a:r>
              <a:rPr lang="sk-SK" sz="1300" dirty="0">
                <a:ln w="0"/>
              </a:rPr>
              <a:t>Do jednej nádobky nasypeme hlinu, dáme trošku vody, položíme semienka, zasypeme ešte troškou hliny, polejeme vodou. Do druhej nádobky následne uložíme vatu, zalejeme vodou, na mokrú vatu položíme semienka. Nádobky umiestnime za okno (pri izbovej teplote), aby mali dostatok svetla. </a:t>
            </a:r>
          </a:p>
          <a:p>
            <a:pPr algn="just">
              <a:lnSpc>
                <a:spcPct val="200000"/>
              </a:lnSpc>
            </a:pPr>
            <a:r>
              <a:rPr lang="sk-SK" sz="1300" dirty="0">
                <a:ln w="0"/>
              </a:rPr>
              <a:t>Obe nádobky priebežne zalievame a s deťmi sledujeme, čo sa deje so semienkami, pozorujeme rozdiely podľa prostredia, v akom semienka klíčia.</a:t>
            </a:r>
          </a:p>
          <a:p>
            <a:pPr algn="just">
              <a:lnSpc>
                <a:spcPct val="200000"/>
              </a:lnSpc>
            </a:pPr>
            <a:endParaRPr lang="sk-SK" sz="1400" dirty="0">
              <a:ln w="0"/>
              <a:solidFill>
                <a:schemeClr val="accent1"/>
              </a:solidFill>
              <a:effectLst>
                <a:outerShdw blurRad="38100" dist="25400" dir="5400000" algn="ctr" rotWithShape="0">
                  <a:srgbClr val="6E747A">
                    <a:alpha val="43000"/>
                  </a:srgbClr>
                </a:outerShdw>
              </a:effectLst>
            </a:endParaRPr>
          </a:p>
          <a:p>
            <a:pPr algn="just">
              <a:lnSpc>
                <a:spcPct val="200000"/>
              </a:lnSpc>
            </a:pPr>
            <a:endParaRPr lang="sk-SK" sz="1400" dirty="0">
              <a:ln w="0"/>
              <a:solidFill>
                <a:schemeClr val="accent1"/>
              </a:solidFill>
              <a:effectLst>
                <a:outerShdw blurRad="38100" dist="25400" dir="5400000" algn="ctr" rotWithShape="0">
                  <a:srgbClr val="6E747A">
                    <a:alpha val="43000"/>
                  </a:srgbClr>
                </a:outerShdw>
              </a:effectLst>
            </a:endParaRPr>
          </a:p>
        </p:txBody>
      </p:sp>
      <p:pic>
        <p:nvPicPr>
          <p:cNvPr id="6" name="Obrázok 5">
            <a:extLst>
              <a:ext uri="{FF2B5EF4-FFF2-40B4-BE49-F238E27FC236}">
                <a16:creationId xmlns:a16="http://schemas.microsoft.com/office/drawing/2014/main" id="{E6C14B4B-4DE8-467F-AA2D-280F132D49DD}"/>
              </a:ext>
            </a:extLst>
          </p:cNvPr>
          <p:cNvPicPr>
            <a:picLocks noChangeAspect="1"/>
          </p:cNvPicPr>
          <p:nvPr/>
        </p:nvPicPr>
        <p:blipFill>
          <a:blip r:embed="rId2"/>
          <a:stretch>
            <a:fillRect/>
          </a:stretch>
        </p:blipFill>
        <p:spPr>
          <a:xfrm>
            <a:off x="6540414" y="1250633"/>
            <a:ext cx="1765935" cy="1950720"/>
          </a:xfrm>
          <a:prstGeom prst="rect">
            <a:avLst/>
          </a:prstGeom>
        </p:spPr>
      </p:pic>
    </p:spTree>
    <p:extLst>
      <p:ext uri="{BB962C8B-B14F-4D97-AF65-F5344CB8AC3E}">
        <p14:creationId xmlns:p14="http://schemas.microsoft.com/office/powerpoint/2010/main" val="3333097330"/>
      </p:ext>
    </p:extLst>
  </p:cSld>
  <p:clrMapOvr>
    <a:masterClrMapping/>
  </p:clrMapOvr>
</p:sld>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otalTime>7</TotalTime>
  <Words>592</Words>
  <Application>Microsoft Macintosh PowerPoint</Application>
  <PresentationFormat>Širokouhlá</PresentationFormat>
  <Paragraphs>71</Paragraphs>
  <Slides>13</Slides>
  <Notes>0</Notes>
  <HiddenSlides>0</HiddenSlides>
  <MMClips>2</MMClips>
  <ScaleCrop>false</ScaleCrop>
  <HeadingPairs>
    <vt:vector size="6" baseType="variant">
      <vt:variant>
        <vt:lpstr>Použité písma</vt:lpstr>
      </vt:variant>
      <vt:variant>
        <vt:i4>3</vt:i4>
      </vt:variant>
      <vt:variant>
        <vt:lpstr>Motív</vt:lpstr>
      </vt:variant>
      <vt:variant>
        <vt:i4>1</vt:i4>
      </vt:variant>
      <vt:variant>
        <vt:lpstr>Nadpisy snímok</vt:lpstr>
      </vt:variant>
      <vt:variant>
        <vt:i4>13</vt:i4>
      </vt:variant>
    </vt:vector>
  </HeadingPairs>
  <TitlesOfParts>
    <vt:vector size="17" baseType="lpstr">
      <vt:lpstr>Arial</vt:lpstr>
      <vt:lpstr>Trebuchet MS</vt:lpstr>
      <vt:lpstr>Wingdings 3</vt:lpstr>
      <vt:lpstr>Fazeta</vt:lpstr>
      <vt:lpstr>Milí rodičia, deti, chýbate nám...</vt:lpstr>
      <vt:lpstr>JAR V ZÁHRADE</vt:lpstr>
      <vt:lpstr>ČO BY DETI   MALI VEDIEŤ?</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Vedeli ste, že (pre rodičov)</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Milí rodičia, deti, chýbate nám...</dc:title>
  <dc:creator>Vajcnerova, Lenka (uib05510)</dc:creator>
  <cp:lastModifiedBy>Jozef Kalus</cp:lastModifiedBy>
  <cp:revision>9</cp:revision>
  <dcterms:created xsi:type="dcterms:W3CDTF">2020-04-15T16:43:20Z</dcterms:created>
  <dcterms:modified xsi:type="dcterms:W3CDTF">2020-04-19T09:35:39Z</dcterms:modified>
</cp:coreProperties>
</file>